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5" r:id="rId4"/>
    <p:sldId id="281" r:id="rId5"/>
    <p:sldId id="261" r:id="rId6"/>
    <p:sldId id="292" r:id="rId7"/>
    <p:sldId id="291" r:id="rId8"/>
    <p:sldId id="274" r:id="rId9"/>
    <p:sldId id="283" r:id="rId10"/>
    <p:sldId id="271" r:id="rId11"/>
    <p:sldId id="293" r:id="rId12"/>
    <p:sldId id="294" r:id="rId13"/>
    <p:sldId id="295" r:id="rId14"/>
    <p:sldId id="297" r:id="rId15"/>
    <p:sldId id="296" r:id="rId16"/>
    <p:sldId id="298" r:id="rId17"/>
    <p:sldId id="300" r:id="rId18"/>
    <p:sldId id="279" r:id="rId19"/>
    <p:sldId id="278" r:id="rId20"/>
    <p:sldId id="273" r:id="rId21"/>
    <p:sldId id="301" r:id="rId22"/>
    <p:sldId id="263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333300"/>
    <a:srgbClr val="336600"/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90" y="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202201</c:v>
                </c:pt>
                <c:pt idx="1">
                  <c:v>202202</c:v>
                </c:pt>
                <c:pt idx="2">
                  <c:v>202203</c:v>
                </c:pt>
                <c:pt idx="3">
                  <c:v>202204</c:v>
                </c:pt>
                <c:pt idx="4">
                  <c:v>202205</c:v>
                </c:pt>
                <c:pt idx="5">
                  <c:v>202206</c:v>
                </c:pt>
                <c:pt idx="6">
                  <c:v>202207</c:v>
                </c:pt>
                <c:pt idx="7">
                  <c:v>202208</c:v>
                </c:pt>
                <c:pt idx="8">
                  <c:v>202209</c:v>
                </c:pt>
                <c:pt idx="9">
                  <c:v>202210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335012067</c:v>
                </c:pt>
                <c:pt idx="1">
                  <c:v>284217299</c:v>
                </c:pt>
                <c:pt idx="2">
                  <c:v>326397644</c:v>
                </c:pt>
                <c:pt idx="3">
                  <c:v>367719971</c:v>
                </c:pt>
                <c:pt idx="4">
                  <c:v>406148880</c:v>
                </c:pt>
                <c:pt idx="5">
                  <c:v>382106221</c:v>
                </c:pt>
                <c:pt idx="6">
                  <c:v>386418319</c:v>
                </c:pt>
                <c:pt idx="7">
                  <c:v>372175449</c:v>
                </c:pt>
                <c:pt idx="8">
                  <c:v>384701552</c:v>
                </c:pt>
                <c:pt idx="9">
                  <c:v>409364101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8B-443A-BB51-F8EF4A579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1072560"/>
        <c:axId val="2101084624"/>
      </c:lineChart>
      <c:catAx>
        <c:axId val="210107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084624"/>
        <c:crosses val="autoZero"/>
        <c:auto val="1"/>
        <c:lblAlgn val="ctr"/>
        <c:lblOffset val="100"/>
        <c:noMultiLvlLbl val="0"/>
      </c:catAx>
      <c:valAx>
        <c:axId val="2101084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107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solidFill>
        <a:srgbClr val="FF0000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oul.co.kr/news/newsView.php?id=20221108001006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news.mt.co.kr/mtview.php?no=202211021434131668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oakorea.com/a/6811079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hyperlink" Target="https://www.gukjenews.com/news/articleView.html?idxno=259933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528803" y="4645597"/>
            <a:ext cx="5097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상엽</a:t>
            </a:r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이상엽 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한순주 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최진성 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김유성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370849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271ED9-99FA-9D2A-FA28-DD093FA65301}"/>
              </a:ext>
            </a:extLst>
          </p:cNvPr>
          <p:cNvSpPr txBox="1"/>
          <p:nvPr/>
        </p:nvSpPr>
        <p:spPr>
          <a:xfrm>
            <a:off x="2049905" y="1541556"/>
            <a:ext cx="8092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 역 별 시간대</a:t>
            </a:r>
            <a:r>
              <a:rPr lang="en-US" altLang="ko-KR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 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</a:t>
            </a:r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인원 분석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C636-D402-F2EE-65AB-055580FD9692}"/>
              </a:ext>
            </a:extLst>
          </p:cNvPr>
          <p:cNvSpPr txBox="1"/>
          <p:nvPr/>
        </p:nvSpPr>
        <p:spPr>
          <a:xfrm>
            <a:off x="700455" y="1286301"/>
            <a:ext cx="1149154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포털에서 제공하는 </a:t>
            </a:r>
            <a:endParaRPr lang="en-US" altLang="ko-KR" b="1" i="0" u="none" strike="noStrike" baseline="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sng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지하철 </a:t>
            </a:r>
            <a:r>
              <a:rPr lang="ko-KR" altLang="en-US" b="1" i="0" u="sng" strike="noStrike" baseline="0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호선별</a:t>
            </a:r>
            <a:r>
              <a:rPr lang="ko-KR" altLang="en-US" b="1" i="0" u="sng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0" u="sng" strike="noStrike" baseline="0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역별</a:t>
            </a:r>
            <a:r>
              <a:rPr lang="ko-KR" altLang="en-US" b="1" i="0" u="sng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시간대별 </a:t>
            </a:r>
            <a:r>
              <a:rPr lang="ko-KR" altLang="en-US" b="1" i="0" u="sng" strike="noStrike" baseline="0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승하차</a:t>
            </a:r>
            <a:r>
              <a:rPr lang="ko-KR" altLang="en-US" b="1" i="0" u="sng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인원 정보</a:t>
            </a:r>
            <a:r>
              <a:rPr lang="ko-KR" altLang="en-US" b="1" i="0" u="none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기반으로 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ko-KR" altLang="en-US" b="1" i="0" u="none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지하철 호선을 추림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00EBDEF-A217-CE59-E7D5-1B6656FBF9D8}"/>
              </a:ext>
            </a:extLst>
          </p:cNvPr>
          <p:cNvSpPr/>
          <p:nvPr/>
        </p:nvSpPr>
        <p:spPr>
          <a:xfrm>
            <a:off x="393186" y="1464393"/>
            <a:ext cx="198363" cy="2022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4E74E2-6E24-430E-F38C-86212C63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7" y="2766475"/>
            <a:ext cx="5741744" cy="36677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912C83-511B-B513-EE61-90DE883BEEA2}"/>
              </a:ext>
            </a:extLst>
          </p:cNvPr>
          <p:cNvSpPr txBox="1"/>
          <p:nvPr/>
        </p:nvSpPr>
        <p:spPr>
          <a:xfrm>
            <a:off x="7467236" y="2780236"/>
            <a:ext cx="310661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i="0" u="none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i="0" u="none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지하철 호선 목록</a:t>
            </a:r>
            <a:r>
              <a:rPr lang="en-US" altLang="ko-KR" i="0" u="none" strike="noStrike" baseline="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4C5BBE80-40AE-2EBE-F9B3-D54F51097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38800"/>
              </p:ext>
            </p:extLst>
          </p:nvPr>
        </p:nvGraphicFramePr>
        <p:xfrm>
          <a:off x="6559062" y="3548068"/>
          <a:ext cx="5236308" cy="29688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5436">
                  <a:extLst>
                    <a:ext uri="{9D8B030D-6E8A-4147-A177-3AD203B41FA5}">
                      <a16:colId xmlns:a16="http://schemas.microsoft.com/office/drawing/2014/main" val="4159077392"/>
                    </a:ext>
                  </a:extLst>
                </a:gridCol>
                <a:gridCol w="1745436">
                  <a:extLst>
                    <a:ext uri="{9D8B030D-6E8A-4147-A177-3AD203B41FA5}">
                      <a16:colId xmlns:a16="http://schemas.microsoft.com/office/drawing/2014/main" val="2305572482"/>
                    </a:ext>
                  </a:extLst>
                </a:gridCol>
                <a:gridCol w="1745436">
                  <a:extLst>
                    <a:ext uri="{9D8B030D-6E8A-4147-A177-3AD203B41FA5}">
                      <a16:colId xmlns:a16="http://schemas.microsoft.com/office/drawing/2014/main" val="3798741606"/>
                    </a:ext>
                  </a:extLst>
                </a:gridCol>
              </a:tblGrid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~9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장항선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648212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(2, 3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경강선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경부선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2778548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경원선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경의선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경인선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4804885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경춘선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공항철도 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과천선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67821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수인선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신림선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3349215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안산선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우이신설선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135882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B44893-6782-C839-A541-76EEE256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1" y="2154007"/>
            <a:ext cx="310013" cy="300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15973-2D46-B821-8877-4CD20DAD95A2}"/>
              </a:ext>
            </a:extLst>
          </p:cNvPr>
          <p:cNvSpPr txBox="1"/>
          <p:nvPr/>
        </p:nvSpPr>
        <p:spPr>
          <a:xfrm>
            <a:off x="1037764" y="2077263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2022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데이터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22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C636-D402-F2EE-65AB-055580FD9692}"/>
              </a:ext>
            </a:extLst>
          </p:cNvPr>
          <p:cNvSpPr txBox="1"/>
          <p:nvPr/>
        </p:nvSpPr>
        <p:spPr>
          <a:xfrm>
            <a:off x="700455" y="1290763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이용건수가 가장 많은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호선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00EBDEF-A217-CE59-E7D5-1B6656FBF9D8}"/>
              </a:ext>
            </a:extLst>
          </p:cNvPr>
          <p:cNvSpPr/>
          <p:nvPr/>
        </p:nvSpPr>
        <p:spPr>
          <a:xfrm>
            <a:off x="393186" y="1468855"/>
            <a:ext cx="198363" cy="2022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1A864-A3CB-0DA6-38C9-2B1311EE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2" y="1880026"/>
            <a:ext cx="310013" cy="300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67E3E-39DD-36EF-AF4C-52308DA12350}"/>
              </a:ext>
            </a:extLst>
          </p:cNvPr>
          <p:cNvSpPr txBox="1"/>
          <p:nvPr/>
        </p:nvSpPr>
        <p:spPr>
          <a:xfrm>
            <a:off x="1080825" y="1803282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부터 </a:t>
            </a:r>
            <a:r>
              <a:rPr lang="en-US" altLang="ko-KR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월까지의 근 </a:t>
            </a:r>
            <a:r>
              <a:rPr lang="en-US" altLang="ko-KR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동안 데이터로 필터</a:t>
            </a:r>
            <a:endParaRPr lang="en-US" altLang="ko-KR" sz="18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31C96-ABC7-9582-5DF5-376238745C32}"/>
              </a:ext>
            </a:extLst>
          </p:cNvPr>
          <p:cNvSpPr txBox="1"/>
          <p:nvPr/>
        </p:nvSpPr>
        <p:spPr>
          <a:xfrm>
            <a:off x="1080825" y="2261269"/>
            <a:ext cx="1149154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부터의 데이터이기 때문에 데이터가 광범위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750107-DD1B-7771-E561-D7DAB286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2" y="2911729"/>
            <a:ext cx="310013" cy="3008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F3D6B1-5287-E2D3-1ED1-22EBACBC018D}"/>
              </a:ext>
            </a:extLst>
          </p:cNvPr>
          <p:cNvSpPr txBox="1"/>
          <p:nvPr/>
        </p:nvSpPr>
        <p:spPr>
          <a:xfrm>
            <a:off x="1080825" y="2834985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호선별로 그룹화 하여 시간대별 </a:t>
            </a:r>
            <a:r>
              <a:rPr lang="ko-KR" altLang="en-US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승하차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인원의 합을 계산 하여 상위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호선 도출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E337B2-2589-5098-2FC2-9F587A503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1" y="3571522"/>
            <a:ext cx="4865725" cy="31960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299FFD-93AD-BA35-087B-8B2B4DABD588}"/>
              </a:ext>
            </a:extLst>
          </p:cNvPr>
          <p:cNvSpPr/>
          <p:nvPr/>
        </p:nvSpPr>
        <p:spPr>
          <a:xfrm>
            <a:off x="1349684" y="6126515"/>
            <a:ext cx="158262" cy="336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7513AE-B462-D8F4-C234-F3749AAB4612}"/>
              </a:ext>
            </a:extLst>
          </p:cNvPr>
          <p:cNvSpPr/>
          <p:nvPr/>
        </p:nvSpPr>
        <p:spPr>
          <a:xfrm>
            <a:off x="1818235" y="6126515"/>
            <a:ext cx="158262" cy="336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7D9D02-12A7-077A-850F-3CB5387A8A8F}"/>
              </a:ext>
            </a:extLst>
          </p:cNvPr>
          <p:cNvSpPr/>
          <p:nvPr/>
        </p:nvSpPr>
        <p:spPr>
          <a:xfrm>
            <a:off x="2128524" y="6126515"/>
            <a:ext cx="158262" cy="336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5720114-6DD1-DB94-8F43-EB7DE0A0D677}"/>
              </a:ext>
            </a:extLst>
          </p:cNvPr>
          <p:cNvSpPr/>
          <p:nvPr/>
        </p:nvSpPr>
        <p:spPr>
          <a:xfrm>
            <a:off x="6558431" y="4457700"/>
            <a:ext cx="536331" cy="85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BE179-CAA6-3C36-FDD3-C0E30CC93C20}"/>
              </a:ext>
            </a:extLst>
          </p:cNvPr>
          <p:cNvSpPr txBox="1"/>
          <p:nvPr/>
        </p:nvSpPr>
        <p:spPr>
          <a:xfrm>
            <a:off x="8303706" y="3724492"/>
            <a:ext cx="14205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31AB0-2F90-CFDB-58E2-0F6705177DC4}"/>
              </a:ext>
            </a:extLst>
          </p:cNvPr>
          <p:cNvSpPr txBox="1"/>
          <p:nvPr/>
        </p:nvSpPr>
        <p:spPr>
          <a:xfrm>
            <a:off x="8303706" y="4656981"/>
            <a:ext cx="14205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F04CF6-721E-4422-153F-E357E37324EB}"/>
              </a:ext>
            </a:extLst>
          </p:cNvPr>
          <p:cNvSpPr txBox="1"/>
          <p:nvPr/>
        </p:nvSpPr>
        <p:spPr>
          <a:xfrm>
            <a:off x="8303706" y="5592412"/>
            <a:ext cx="14205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47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C636-D402-F2EE-65AB-055580FD9692}"/>
              </a:ext>
            </a:extLst>
          </p:cNvPr>
          <p:cNvSpPr txBox="1"/>
          <p:nvPr/>
        </p:nvSpPr>
        <p:spPr>
          <a:xfrm>
            <a:off x="700455" y="1290763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호선 별 이용건수가 가장 많은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지하철 역 분석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00EBDEF-A217-CE59-E7D5-1B6656FBF9D8}"/>
              </a:ext>
            </a:extLst>
          </p:cNvPr>
          <p:cNvSpPr/>
          <p:nvPr/>
        </p:nvSpPr>
        <p:spPr>
          <a:xfrm>
            <a:off x="393186" y="1468855"/>
            <a:ext cx="198363" cy="2022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1A864-A3CB-0DA6-38C9-2B1311EE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2" y="1880026"/>
            <a:ext cx="310013" cy="300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67E3E-39DD-36EF-AF4C-52308DA12350}"/>
              </a:ext>
            </a:extLst>
          </p:cNvPr>
          <p:cNvSpPr txBox="1"/>
          <p:nvPr/>
        </p:nvSpPr>
        <p:spPr>
          <a:xfrm>
            <a:off x="1080825" y="1803282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환승역의 경우 모든 호선에 대한 이용 건수가 아닌 상위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호선 중의 이용건수를 적용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0A19B-516F-54B1-DDA8-8576269EBDCB}"/>
              </a:ext>
            </a:extLst>
          </p:cNvPr>
          <p:cNvSpPr txBox="1"/>
          <p:nvPr/>
        </p:nvSpPr>
        <p:spPr>
          <a:xfrm>
            <a:off x="1080825" y="2232815"/>
            <a:ext cx="1149154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잠실역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2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 </a:t>
            </a:r>
            <a:r>
              <a:rPr lang="ko-KR" altLang="en-US" sz="1600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잠실역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이용건수 적용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3">
            <a:extLst>
              <a:ext uri="{FF2B5EF4-FFF2-40B4-BE49-F238E27FC236}">
                <a16:creationId xmlns:a16="http://schemas.microsoft.com/office/drawing/2014/main" id="{73E60B53-6BED-4BC0-E1E7-0CA94D9BB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24583"/>
              </p:ext>
            </p:extLst>
          </p:nvPr>
        </p:nvGraphicFramePr>
        <p:xfrm>
          <a:off x="499208" y="4007871"/>
          <a:ext cx="3490872" cy="24740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2831">
                  <a:extLst>
                    <a:ext uri="{9D8B030D-6E8A-4147-A177-3AD203B41FA5}">
                      <a16:colId xmlns:a16="http://schemas.microsoft.com/office/drawing/2014/main" val="4159077392"/>
                    </a:ext>
                  </a:extLst>
                </a:gridCol>
                <a:gridCol w="1748041">
                  <a:extLst>
                    <a:ext uri="{9D8B030D-6E8A-4147-A177-3AD203B41FA5}">
                      <a16:colId xmlns:a16="http://schemas.microsoft.com/office/drawing/2014/main" val="2305572482"/>
                    </a:ext>
                  </a:extLst>
                </a:gridCol>
              </a:tblGrid>
              <a:tr h="494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경강선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648212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 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이용건수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2778548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290,941,606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4804885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247,456,440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67821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홍대입구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224,729,097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334921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C96680B-614D-BE9A-4406-FA0B0077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2" y="2918396"/>
            <a:ext cx="310013" cy="300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FCD4D0-A876-DE30-AE8D-0D069325C263}"/>
              </a:ext>
            </a:extLst>
          </p:cNvPr>
          <p:cNvSpPr txBox="1"/>
          <p:nvPr/>
        </p:nvSpPr>
        <p:spPr>
          <a:xfrm>
            <a:off x="1080825" y="2841652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이용건수가 적은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03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03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04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ko-KR" altLang="en-US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승하차</a:t>
            </a: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인원은 제외 하여 이용건수 적용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33">
            <a:extLst>
              <a:ext uri="{FF2B5EF4-FFF2-40B4-BE49-F238E27FC236}">
                <a16:creationId xmlns:a16="http://schemas.microsoft.com/office/drawing/2014/main" id="{16F51627-7D78-E262-83A4-BA5E4AD0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69511"/>
              </p:ext>
            </p:extLst>
          </p:nvPr>
        </p:nvGraphicFramePr>
        <p:xfrm>
          <a:off x="4340307" y="4007871"/>
          <a:ext cx="3490872" cy="24740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2831">
                  <a:extLst>
                    <a:ext uri="{9D8B030D-6E8A-4147-A177-3AD203B41FA5}">
                      <a16:colId xmlns:a16="http://schemas.microsoft.com/office/drawing/2014/main" val="4159077392"/>
                    </a:ext>
                  </a:extLst>
                </a:gridCol>
                <a:gridCol w="1748041">
                  <a:extLst>
                    <a:ext uri="{9D8B030D-6E8A-4147-A177-3AD203B41FA5}">
                      <a16:colId xmlns:a16="http://schemas.microsoft.com/office/drawing/2014/main" val="2305572482"/>
                    </a:ext>
                  </a:extLst>
                </a:gridCol>
              </a:tblGrid>
              <a:tr h="494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경강선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648212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 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이용건수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2778548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가산디지털단지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128,751,711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4804885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광명사거리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77,664,013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67821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72,868,286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3349215"/>
                  </a:ext>
                </a:extLst>
              </a:tr>
            </a:tbl>
          </a:graphicData>
        </a:graphic>
      </p:graphicFrame>
      <p:graphicFrame>
        <p:nvGraphicFramePr>
          <p:cNvPr id="18" name="표 33">
            <a:extLst>
              <a:ext uri="{FF2B5EF4-FFF2-40B4-BE49-F238E27FC236}">
                <a16:creationId xmlns:a16="http://schemas.microsoft.com/office/drawing/2014/main" id="{A5431FC3-1B2C-2A32-71FD-B159EB0A8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61117"/>
              </p:ext>
            </p:extLst>
          </p:nvPr>
        </p:nvGraphicFramePr>
        <p:xfrm>
          <a:off x="8181406" y="4007871"/>
          <a:ext cx="3490872" cy="24740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2831">
                  <a:extLst>
                    <a:ext uri="{9D8B030D-6E8A-4147-A177-3AD203B41FA5}">
                      <a16:colId xmlns:a16="http://schemas.microsoft.com/office/drawing/2014/main" val="4159077392"/>
                    </a:ext>
                  </a:extLst>
                </a:gridCol>
                <a:gridCol w="1748041">
                  <a:extLst>
                    <a:ext uri="{9D8B030D-6E8A-4147-A177-3AD203B41FA5}">
                      <a16:colId xmlns:a16="http://schemas.microsoft.com/office/drawing/2014/main" val="2305572482"/>
                    </a:ext>
                  </a:extLst>
                </a:gridCol>
              </a:tblGrid>
              <a:tr h="494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경강선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648212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 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이용건수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2778548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104,165,726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4804885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까치산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92,718,340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67821"/>
                  </a:ext>
                </a:extLst>
              </a:tr>
              <a:tr h="494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89,534,638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33492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009F90B-42B0-2D6F-C628-5B4E856FA1C8}"/>
              </a:ext>
            </a:extLst>
          </p:cNvPr>
          <p:cNvSpPr txBox="1"/>
          <p:nvPr/>
        </p:nvSpPr>
        <p:spPr>
          <a:xfrm>
            <a:off x="1080825" y="3252979"/>
            <a:ext cx="1149154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05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01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02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기준으로 이용건수 적용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C636-D402-F2EE-65AB-055580FD9692}"/>
              </a:ext>
            </a:extLst>
          </p:cNvPr>
          <p:cNvSpPr txBox="1"/>
          <p:nvPr/>
        </p:nvSpPr>
        <p:spPr>
          <a:xfrm>
            <a:off x="700455" y="1290763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역 별 이용건수가 가장 많은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시간대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00EBDEF-A217-CE59-E7D5-1B6656FBF9D8}"/>
              </a:ext>
            </a:extLst>
          </p:cNvPr>
          <p:cNvSpPr/>
          <p:nvPr/>
        </p:nvSpPr>
        <p:spPr>
          <a:xfrm>
            <a:off x="393186" y="1468855"/>
            <a:ext cx="198363" cy="2022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BD572C-525A-F474-7719-68BF9F8D5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"/>
          <a:stretch/>
        </p:blipFill>
        <p:spPr>
          <a:xfrm>
            <a:off x="591549" y="2155031"/>
            <a:ext cx="7104694" cy="429329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A11D3C-44A4-3805-1508-5AED3E966434}"/>
              </a:ext>
            </a:extLst>
          </p:cNvPr>
          <p:cNvSpPr/>
          <p:nvPr/>
        </p:nvSpPr>
        <p:spPr>
          <a:xfrm>
            <a:off x="4945380" y="6172200"/>
            <a:ext cx="242082" cy="193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ADC2FE-B01A-60C2-7480-0274A6FE917F}"/>
              </a:ext>
            </a:extLst>
          </p:cNvPr>
          <p:cNvSpPr/>
          <p:nvPr/>
        </p:nvSpPr>
        <p:spPr>
          <a:xfrm>
            <a:off x="5234940" y="6172200"/>
            <a:ext cx="242082" cy="193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B6E8AA-7D6F-AA1A-78AD-88857863CCA5}"/>
              </a:ext>
            </a:extLst>
          </p:cNvPr>
          <p:cNvSpPr/>
          <p:nvPr/>
        </p:nvSpPr>
        <p:spPr>
          <a:xfrm>
            <a:off x="2405342" y="6172200"/>
            <a:ext cx="242082" cy="193431"/>
          </a:xfrm>
          <a:prstGeom prst="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D28BED-082D-17EE-FD03-BABC2EF8F7CB}"/>
              </a:ext>
            </a:extLst>
          </p:cNvPr>
          <p:cNvSpPr/>
          <p:nvPr/>
        </p:nvSpPr>
        <p:spPr>
          <a:xfrm>
            <a:off x="2405342" y="6408201"/>
            <a:ext cx="242082" cy="193431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F82816-CBE3-ED8C-BC96-689BF7B10464}"/>
              </a:ext>
            </a:extLst>
          </p:cNvPr>
          <p:cNvSpPr/>
          <p:nvPr/>
        </p:nvSpPr>
        <p:spPr>
          <a:xfrm>
            <a:off x="5524500" y="6172199"/>
            <a:ext cx="242082" cy="1934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DE861-D3A3-BA65-5CD9-C55903051F47}"/>
              </a:ext>
            </a:extLst>
          </p:cNvPr>
          <p:cNvSpPr txBox="1"/>
          <p:nvPr/>
        </p:nvSpPr>
        <p:spPr>
          <a:xfrm>
            <a:off x="8340969" y="2258140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909F38-59C0-9DCA-33F5-AF49F18269B8}"/>
              </a:ext>
            </a:extLst>
          </p:cNvPr>
          <p:cNvSpPr txBox="1"/>
          <p:nvPr/>
        </p:nvSpPr>
        <p:spPr>
          <a:xfrm>
            <a:off x="8340969" y="2712432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F00ACC-16DC-A5CD-7E07-1818B33E5289}"/>
              </a:ext>
            </a:extLst>
          </p:cNvPr>
          <p:cNvSpPr txBox="1"/>
          <p:nvPr/>
        </p:nvSpPr>
        <p:spPr>
          <a:xfrm>
            <a:off x="8340969" y="3771684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잠실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56FDF-2D81-B333-549C-D97DCC2772A1}"/>
              </a:ext>
            </a:extLst>
          </p:cNvPr>
          <p:cNvSpPr txBox="1"/>
          <p:nvPr/>
        </p:nvSpPr>
        <p:spPr>
          <a:xfrm>
            <a:off x="8340969" y="4225976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A223E-4E18-A938-0DD7-10068380883F}"/>
              </a:ext>
            </a:extLst>
          </p:cNvPr>
          <p:cNvSpPr txBox="1"/>
          <p:nvPr/>
        </p:nvSpPr>
        <p:spPr>
          <a:xfrm>
            <a:off x="8340969" y="5285228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홍대입구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75DB65-1C6F-CA2F-AE37-07F624051345}"/>
              </a:ext>
            </a:extLst>
          </p:cNvPr>
          <p:cNvSpPr txBox="1"/>
          <p:nvPr/>
        </p:nvSpPr>
        <p:spPr>
          <a:xfrm>
            <a:off x="8340969" y="5739520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AACA2D4-F72B-F6C0-F5FC-192C2C4A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2334884"/>
            <a:ext cx="310013" cy="30080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D5DDC81-94F1-375B-0BC1-55F9DEE4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3839151"/>
            <a:ext cx="310013" cy="3008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25B3C67-BECC-3896-3759-4181ECF6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5359333"/>
            <a:ext cx="310013" cy="3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0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5DE997-46F4-3661-295B-9CBA06D7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9" y="2155031"/>
            <a:ext cx="7106400" cy="430712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C636-D402-F2EE-65AB-055580FD9692}"/>
              </a:ext>
            </a:extLst>
          </p:cNvPr>
          <p:cNvSpPr txBox="1"/>
          <p:nvPr/>
        </p:nvSpPr>
        <p:spPr>
          <a:xfrm>
            <a:off x="700455" y="1290763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역 별 이용건수가 가장 많은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시간대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00EBDEF-A217-CE59-E7D5-1B6656FBF9D8}"/>
              </a:ext>
            </a:extLst>
          </p:cNvPr>
          <p:cNvSpPr/>
          <p:nvPr/>
        </p:nvSpPr>
        <p:spPr>
          <a:xfrm>
            <a:off x="393186" y="1468855"/>
            <a:ext cx="198363" cy="2022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2B219A-D27F-A2ED-EB2B-B543E5891B40}"/>
              </a:ext>
            </a:extLst>
          </p:cNvPr>
          <p:cNvSpPr/>
          <p:nvPr/>
        </p:nvSpPr>
        <p:spPr>
          <a:xfrm>
            <a:off x="2400299" y="6172200"/>
            <a:ext cx="248529" cy="193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A11D3C-44A4-3805-1508-5AED3E966434}"/>
              </a:ext>
            </a:extLst>
          </p:cNvPr>
          <p:cNvSpPr/>
          <p:nvPr/>
        </p:nvSpPr>
        <p:spPr>
          <a:xfrm>
            <a:off x="2676975" y="6175129"/>
            <a:ext cx="248529" cy="193431"/>
          </a:xfrm>
          <a:prstGeom prst="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DF4455-D31E-283A-FD24-5677E6CEB10C}"/>
              </a:ext>
            </a:extLst>
          </p:cNvPr>
          <p:cNvSpPr/>
          <p:nvPr/>
        </p:nvSpPr>
        <p:spPr>
          <a:xfrm>
            <a:off x="5227319" y="6172200"/>
            <a:ext cx="248529" cy="193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1B40FE-3F55-95E7-9E40-1E936A5A6F9B}"/>
              </a:ext>
            </a:extLst>
          </p:cNvPr>
          <p:cNvSpPr/>
          <p:nvPr/>
        </p:nvSpPr>
        <p:spPr>
          <a:xfrm>
            <a:off x="2126266" y="6175129"/>
            <a:ext cx="248529" cy="193431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AFCF81-BE00-8B33-4FBC-1C197261FCC0}"/>
              </a:ext>
            </a:extLst>
          </p:cNvPr>
          <p:cNvSpPr/>
          <p:nvPr/>
        </p:nvSpPr>
        <p:spPr>
          <a:xfrm>
            <a:off x="5503995" y="6175129"/>
            <a:ext cx="248529" cy="1934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C6164-E6BB-FE63-B2BE-5F5FEC13A78E}"/>
              </a:ext>
            </a:extLst>
          </p:cNvPr>
          <p:cNvSpPr txBox="1"/>
          <p:nvPr/>
        </p:nvSpPr>
        <p:spPr>
          <a:xfrm>
            <a:off x="8340969" y="2258140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가산디지털단지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F9700-AEBE-0B21-8A72-A29B7893C2FA}"/>
              </a:ext>
            </a:extLst>
          </p:cNvPr>
          <p:cNvSpPr txBox="1"/>
          <p:nvPr/>
        </p:nvSpPr>
        <p:spPr>
          <a:xfrm>
            <a:off x="8340969" y="2712432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10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BB08C7-44DA-26CA-1085-6539018A7A30}"/>
              </a:ext>
            </a:extLst>
          </p:cNvPr>
          <p:cNvSpPr txBox="1"/>
          <p:nvPr/>
        </p:nvSpPr>
        <p:spPr>
          <a:xfrm>
            <a:off x="8340969" y="3771684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광명사거리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A454F-BEAF-A676-0845-EBBAE9789898}"/>
              </a:ext>
            </a:extLst>
          </p:cNvPr>
          <p:cNvSpPr txBox="1"/>
          <p:nvPr/>
        </p:nvSpPr>
        <p:spPr>
          <a:xfrm>
            <a:off x="8340969" y="4225976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057C6-D252-CC17-0392-FA1C8CF4A2CF}"/>
              </a:ext>
            </a:extLst>
          </p:cNvPr>
          <p:cNvSpPr txBox="1"/>
          <p:nvPr/>
        </p:nvSpPr>
        <p:spPr>
          <a:xfrm>
            <a:off x="8340969" y="5285228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철산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C8AE01-F901-4CB7-ADCC-ACD05FDB1A1E}"/>
              </a:ext>
            </a:extLst>
          </p:cNvPr>
          <p:cNvSpPr txBox="1"/>
          <p:nvPr/>
        </p:nvSpPr>
        <p:spPr>
          <a:xfrm>
            <a:off x="8340969" y="5739520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EF991D-1DD2-25DE-C5A5-7900B62F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2334884"/>
            <a:ext cx="310013" cy="3008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9925EF-8FC3-5C1E-42BE-03C0F940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3839151"/>
            <a:ext cx="310013" cy="3008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582AC6-1FD8-611E-D6EB-CB1A84E6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5359333"/>
            <a:ext cx="310013" cy="3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9F384E-BDCC-9DE4-666A-24A37EBA0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"/>
          <a:stretch/>
        </p:blipFill>
        <p:spPr>
          <a:xfrm>
            <a:off x="605949" y="2170420"/>
            <a:ext cx="7092000" cy="426383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C636-D402-F2EE-65AB-055580FD9692}"/>
              </a:ext>
            </a:extLst>
          </p:cNvPr>
          <p:cNvSpPr txBox="1"/>
          <p:nvPr/>
        </p:nvSpPr>
        <p:spPr>
          <a:xfrm>
            <a:off x="700455" y="1290763"/>
            <a:ext cx="1149154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5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역 별 이용건수가 가장 많은 상위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시간대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00EBDEF-A217-CE59-E7D5-1B6656FBF9D8}"/>
              </a:ext>
            </a:extLst>
          </p:cNvPr>
          <p:cNvSpPr/>
          <p:nvPr/>
        </p:nvSpPr>
        <p:spPr>
          <a:xfrm>
            <a:off x="393186" y="1468855"/>
            <a:ext cx="198363" cy="2022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1E179B-7BF9-D7E4-9A70-6703E4F47560}"/>
              </a:ext>
            </a:extLst>
          </p:cNvPr>
          <p:cNvSpPr/>
          <p:nvPr/>
        </p:nvSpPr>
        <p:spPr>
          <a:xfrm>
            <a:off x="2400299" y="6172200"/>
            <a:ext cx="248529" cy="193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05618-0EE6-D9BA-4082-1E479A6F402A}"/>
              </a:ext>
            </a:extLst>
          </p:cNvPr>
          <p:cNvSpPr/>
          <p:nvPr/>
        </p:nvSpPr>
        <p:spPr>
          <a:xfrm>
            <a:off x="5242559" y="6172200"/>
            <a:ext cx="248529" cy="193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A96872-CAF0-AD85-0E24-DE74F96B1DE7}"/>
              </a:ext>
            </a:extLst>
          </p:cNvPr>
          <p:cNvSpPr/>
          <p:nvPr/>
        </p:nvSpPr>
        <p:spPr>
          <a:xfrm>
            <a:off x="2126265" y="6437899"/>
            <a:ext cx="248529" cy="1934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9D06D-A58E-2240-B03F-4E4C6A43BD9D}"/>
              </a:ext>
            </a:extLst>
          </p:cNvPr>
          <p:cNvSpPr/>
          <p:nvPr/>
        </p:nvSpPr>
        <p:spPr>
          <a:xfrm>
            <a:off x="2126266" y="6175129"/>
            <a:ext cx="248529" cy="193431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5E1B60-E6DF-EA0B-2DEB-487C1AF59CB7}"/>
              </a:ext>
            </a:extLst>
          </p:cNvPr>
          <p:cNvSpPr/>
          <p:nvPr/>
        </p:nvSpPr>
        <p:spPr>
          <a:xfrm>
            <a:off x="4968526" y="6175129"/>
            <a:ext cx="248529" cy="193431"/>
          </a:xfrm>
          <a:prstGeom prst="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E1819-E984-F4FC-148A-EC702DC9322E}"/>
              </a:ext>
            </a:extLst>
          </p:cNvPr>
          <p:cNvSpPr txBox="1"/>
          <p:nvPr/>
        </p:nvSpPr>
        <p:spPr>
          <a:xfrm>
            <a:off x="8340969" y="2258140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광화문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E0B7A-5E8B-E8FE-B8E4-41CC71C4653F}"/>
              </a:ext>
            </a:extLst>
          </p:cNvPr>
          <p:cNvSpPr txBox="1"/>
          <p:nvPr/>
        </p:nvSpPr>
        <p:spPr>
          <a:xfrm>
            <a:off x="8340969" y="2712432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3B204-7441-858B-4DCF-75B634E09EB7}"/>
              </a:ext>
            </a:extLst>
          </p:cNvPr>
          <p:cNvSpPr txBox="1"/>
          <p:nvPr/>
        </p:nvSpPr>
        <p:spPr>
          <a:xfrm>
            <a:off x="8340969" y="3771684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까치산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A1CDA4-D612-03E4-C275-0709AC4FE6C7}"/>
              </a:ext>
            </a:extLst>
          </p:cNvPr>
          <p:cNvSpPr txBox="1"/>
          <p:nvPr/>
        </p:nvSpPr>
        <p:spPr>
          <a:xfrm>
            <a:off x="8340969" y="4225976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118A0-DA42-7804-2C32-63AE7E4FFE94}"/>
              </a:ext>
            </a:extLst>
          </p:cNvPr>
          <p:cNvSpPr txBox="1"/>
          <p:nvPr/>
        </p:nvSpPr>
        <p:spPr>
          <a:xfrm>
            <a:off x="8340969" y="5285228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화곡</a:t>
            </a:r>
            <a:endParaRPr lang="en-US" altLang="ko-KR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47D2F83-D6E4-268D-7DC1-6CB4886D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2334884"/>
            <a:ext cx="310013" cy="3008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CEF2D1-80CF-D7F8-001C-A11D5A2F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3839151"/>
            <a:ext cx="310013" cy="3008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779FB8E-506A-325D-3FC2-8DFFE719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6" y="5359333"/>
            <a:ext cx="310013" cy="3008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04741E-7BD4-9390-7FA9-6B6C2112B0FF}"/>
              </a:ext>
            </a:extLst>
          </p:cNvPr>
          <p:cNvSpPr txBox="1"/>
          <p:nvPr/>
        </p:nvSpPr>
        <p:spPr>
          <a:xfrm>
            <a:off x="8340968" y="5733218"/>
            <a:ext cx="38510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4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072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B0541-3C6D-295F-5881-DEBD1EE1A379}"/>
              </a:ext>
            </a:extLst>
          </p:cNvPr>
          <p:cNvSpPr txBox="1"/>
          <p:nvPr/>
        </p:nvSpPr>
        <p:spPr>
          <a:xfrm>
            <a:off x="377658" y="1271375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950DA8-E5D9-9355-CD2A-D0A43ABBB00D}"/>
              </a:ext>
            </a:extLst>
          </p:cNvPr>
          <p:cNvCxnSpPr>
            <a:cxnSpLocks/>
          </p:cNvCxnSpPr>
          <p:nvPr/>
        </p:nvCxnSpPr>
        <p:spPr>
          <a:xfrm>
            <a:off x="377658" y="1712473"/>
            <a:ext cx="114743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CF88B4-D0AF-3044-B220-AD5BE4D4DC33}"/>
              </a:ext>
            </a:extLst>
          </p:cNvPr>
          <p:cNvSpPr txBox="1"/>
          <p:nvPr/>
        </p:nvSpPr>
        <p:spPr>
          <a:xfrm>
            <a:off x="377658" y="1775865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474D0D-0410-7709-59EC-B3C0973D85FD}"/>
              </a:ext>
            </a:extLst>
          </p:cNvPr>
          <p:cNvSpPr txBox="1"/>
          <p:nvPr/>
        </p:nvSpPr>
        <p:spPr>
          <a:xfrm>
            <a:off x="377658" y="2192867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잠실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4A2E0B-4241-712C-7AFE-1BF29E367584}"/>
              </a:ext>
            </a:extLst>
          </p:cNvPr>
          <p:cNvSpPr txBox="1"/>
          <p:nvPr/>
        </p:nvSpPr>
        <p:spPr>
          <a:xfrm>
            <a:off x="377658" y="2606843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홍대입구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14FF6B-8336-C56F-C547-31624C399D92}"/>
              </a:ext>
            </a:extLst>
          </p:cNvPr>
          <p:cNvSpPr txBox="1"/>
          <p:nvPr/>
        </p:nvSpPr>
        <p:spPr>
          <a:xfrm>
            <a:off x="377658" y="3165694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5D1505D-6878-8427-F1AD-9B7E48F06E81}"/>
              </a:ext>
            </a:extLst>
          </p:cNvPr>
          <p:cNvCxnSpPr>
            <a:cxnSpLocks/>
          </p:cNvCxnSpPr>
          <p:nvPr/>
        </p:nvCxnSpPr>
        <p:spPr>
          <a:xfrm>
            <a:off x="377658" y="3606792"/>
            <a:ext cx="114743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EA3002-84E0-AF83-515C-0D216C4308D2}"/>
              </a:ext>
            </a:extLst>
          </p:cNvPr>
          <p:cNvSpPr txBox="1"/>
          <p:nvPr/>
        </p:nvSpPr>
        <p:spPr>
          <a:xfrm>
            <a:off x="377658" y="3670184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가산디지털단지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BC43F4-0681-8D52-35DC-0E8C1D55FA37}"/>
              </a:ext>
            </a:extLst>
          </p:cNvPr>
          <p:cNvSpPr txBox="1"/>
          <p:nvPr/>
        </p:nvSpPr>
        <p:spPr>
          <a:xfrm>
            <a:off x="377658" y="4087186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잠실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3EA076-2C9D-2042-EB2D-B91243CE88E4}"/>
              </a:ext>
            </a:extLst>
          </p:cNvPr>
          <p:cNvSpPr txBox="1"/>
          <p:nvPr/>
        </p:nvSpPr>
        <p:spPr>
          <a:xfrm>
            <a:off x="377658" y="4501162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홍대입구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BCA075-D618-9B22-0006-C9CCA0F98C39}"/>
              </a:ext>
            </a:extLst>
          </p:cNvPr>
          <p:cNvSpPr txBox="1"/>
          <p:nvPr/>
        </p:nvSpPr>
        <p:spPr>
          <a:xfrm>
            <a:off x="377658" y="5066300"/>
            <a:ext cx="33927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C1E4F3-5C2C-5563-0964-05510EC86708}"/>
              </a:ext>
            </a:extLst>
          </p:cNvPr>
          <p:cNvCxnSpPr>
            <a:cxnSpLocks/>
          </p:cNvCxnSpPr>
          <p:nvPr/>
        </p:nvCxnSpPr>
        <p:spPr>
          <a:xfrm>
            <a:off x="377658" y="5507398"/>
            <a:ext cx="114743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7018DBB-FA1D-2EB6-9234-2DB3EDE3671C}"/>
              </a:ext>
            </a:extLst>
          </p:cNvPr>
          <p:cNvSpPr txBox="1"/>
          <p:nvPr/>
        </p:nvSpPr>
        <p:spPr>
          <a:xfrm>
            <a:off x="377658" y="5570790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198152-22C9-A415-6DE5-BFF7EA18668B}"/>
              </a:ext>
            </a:extLst>
          </p:cNvPr>
          <p:cNvSpPr txBox="1"/>
          <p:nvPr/>
        </p:nvSpPr>
        <p:spPr>
          <a:xfrm>
            <a:off x="377658" y="5987792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잠실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C3AE5C-BB2D-C70F-F679-280F7B2A69EE}"/>
              </a:ext>
            </a:extLst>
          </p:cNvPr>
          <p:cNvSpPr txBox="1"/>
          <p:nvPr/>
        </p:nvSpPr>
        <p:spPr>
          <a:xfrm>
            <a:off x="377658" y="6401768"/>
            <a:ext cx="3392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홍대입구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153E3A-C7D5-CDD5-589E-E1D3678E564C}"/>
              </a:ext>
            </a:extLst>
          </p:cNvPr>
          <p:cNvSpPr txBox="1"/>
          <p:nvPr/>
        </p:nvSpPr>
        <p:spPr>
          <a:xfrm>
            <a:off x="7596554" y="1775865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75DE1-5B8B-8B29-CB56-7B41DF88045F}"/>
              </a:ext>
            </a:extLst>
          </p:cNvPr>
          <p:cNvSpPr txBox="1"/>
          <p:nvPr/>
        </p:nvSpPr>
        <p:spPr>
          <a:xfrm>
            <a:off x="7596554" y="2192867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B9BC20-DDEE-B7EE-75D7-3C221C470AA5}"/>
              </a:ext>
            </a:extLst>
          </p:cNvPr>
          <p:cNvSpPr txBox="1"/>
          <p:nvPr/>
        </p:nvSpPr>
        <p:spPr>
          <a:xfrm>
            <a:off x="7596554" y="2606843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BE64EC-09C4-8D78-1EC6-AE9D7E605890}"/>
              </a:ext>
            </a:extLst>
          </p:cNvPr>
          <p:cNvSpPr txBox="1"/>
          <p:nvPr/>
        </p:nvSpPr>
        <p:spPr>
          <a:xfrm>
            <a:off x="7596554" y="3670184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10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B1F195-AEC9-7BA2-678C-B7B748DFF3CD}"/>
              </a:ext>
            </a:extLst>
          </p:cNvPr>
          <p:cNvSpPr txBox="1"/>
          <p:nvPr/>
        </p:nvSpPr>
        <p:spPr>
          <a:xfrm>
            <a:off x="7596554" y="4087186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F05440-FFF5-BFD1-9583-A24321D78168}"/>
              </a:ext>
            </a:extLst>
          </p:cNvPr>
          <p:cNvSpPr txBox="1"/>
          <p:nvPr/>
        </p:nvSpPr>
        <p:spPr>
          <a:xfrm>
            <a:off x="7596554" y="4501162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BDD56B-4234-DF45-E514-5B3794A8A65F}"/>
              </a:ext>
            </a:extLst>
          </p:cNvPr>
          <p:cNvSpPr txBox="1"/>
          <p:nvPr/>
        </p:nvSpPr>
        <p:spPr>
          <a:xfrm>
            <a:off x="7596554" y="5570789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FB7-4CA8-2AAC-444B-133601105F4F}"/>
              </a:ext>
            </a:extLst>
          </p:cNvPr>
          <p:cNvSpPr txBox="1"/>
          <p:nvPr/>
        </p:nvSpPr>
        <p:spPr>
          <a:xfrm>
            <a:off x="7596554" y="5987791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4E0E75-2F7D-3258-508C-2FB4388A2B28}"/>
              </a:ext>
            </a:extLst>
          </p:cNvPr>
          <p:cNvSpPr txBox="1"/>
          <p:nvPr/>
        </p:nvSpPr>
        <p:spPr>
          <a:xfrm>
            <a:off x="7596554" y="6401767"/>
            <a:ext cx="42554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08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09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18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19</a:t>
            </a:r>
            <a:r>
              <a:rPr lang="ko-KR" altLang="en-US" sz="1600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600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6743D9-DE9F-60E3-409E-025C8B1E54EE}"/>
              </a:ext>
            </a:extLst>
          </p:cNvPr>
          <p:cNvSpPr/>
          <p:nvPr/>
        </p:nvSpPr>
        <p:spPr>
          <a:xfrm>
            <a:off x="10394345" y="1775865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35F74A-BE11-C681-2768-C524266114EA}"/>
              </a:ext>
            </a:extLst>
          </p:cNvPr>
          <p:cNvSpPr/>
          <p:nvPr/>
        </p:nvSpPr>
        <p:spPr>
          <a:xfrm>
            <a:off x="10394345" y="2228444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3B114E-4DA9-856D-FF2C-E8BC0D12D3D6}"/>
              </a:ext>
            </a:extLst>
          </p:cNvPr>
          <p:cNvSpPr/>
          <p:nvPr/>
        </p:nvSpPr>
        <p:spPr>
          <a:xfrm>
            <a:off x="8993877" y="2638596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54410D-9CE2-AD5F-187E-1ACD6EC3C659}"/>
              </a:ext>
            </a:extLst>
          </p:cNvPr>
          <p:cNvSpPr/>
          <p:nvPr/>
        </p:nvSpPr>
        <p:spPr>
          <a:xfrm>
            <a:off x="10394345" y="3673791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1DA9C9-CF16-02F8-11C0-C11371CB240B}"/>
              </a:ext>
            </a:extLst>
          </p:cNvPr>
          <p:cNvSpPr/>
          <p:nvPr/>
        </p:nvSpPr>
        <p:spPr>
          <a:xfrm>
            <a:off x="10394345" y="4083469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B3827-64AE-8744-1E9A-D21619A8400C}"/>
              </a:ext>
            </a:extLst>
          </p:cNvPr>
          <p:cNvSpPr/>
          <p:nvPr/>
        </p:nvSpPr>
        <p:spPr>
          <a:xfrm>
            <a:off x="8993876" y="4520487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76CE08-EB30-90F6-03A3-B8E0B5586322}"/>
              </a:ext>
            </a:extLst>
          </p:cNvPr>
          <p:cNvSpPr/>
          <p:nvPr/>
        </p:nvSpPr>
        <p:spPr>
          <a:xfrm>
            <a:off x="10363904" y="5579069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A053CB-9C5E-DF5F-273D-09D166DD3371}"/>
              </a:ext>
            </a:extLst>
          </p:cNvPr>
          <p:cNvSpPr/>
          <p:nvPr/>
        </p:nvSpPr>
        <p:spPr>
          <a:xfrm>
            <a:off x="10363904" y="6003040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671CD8-CFC5-CCCB-82A7-61DBBBB835FE}"/>
              </a:ext>
            </a:extLst>
          </p:cNvPr>
          <p:cNvSpPr/>
          <p:nvPr/>
        </p:nvSpPr>
        <p:spPr>
          <a:xfrm>
            <a:off x="10363904" y="6409156"/>
            <a:ext cx="1288139" cy="4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11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EB9B5F-2B0E-296D-727B-7014B84C0E4B}"/>
              </a:ext>
            </a:extLst>
          </p:cNvPr>
          <p:cNvGrpSpPr/>
          <p:nvPr/>
        </p:nvGrpSpPr>
        <p:grpSpPr>
          <a:xfrm>
            <a:off x="8735678" y="2221413"/>
            <a:ext cx="3261946" cy="3261946"/>
            <a:chOff x="8620856" y="1840516"/>
            <a:chExt cx="3261946" cy="3261946"/>
          </a:xfrm>
          <a:solidFill>
            <a:schemeClr val="accent3">
              <a:lumMod val="75000"/>
            </a:schemeClr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832F970-9B12-7694-3299-3D653A92620D}"/>
                </a:ext>
              </a:extLst>
            </p:cNvPr>
            <p:cNvSpPr/>
            <p:nvPr/>
          </p:nvSpPr>
          <p:spPr>
            <a:xfrm>
              <a:off x="8620856" y="1840516"/>
              <a:ext cx="3261946" cy="32619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F88C2-725C-D84B-781D-E7A095D2DC54}"/>
                </a:ext>
              </a:extLst>
            </p:cNvPr>
            <p:cNvSpPr txBox="1"/>
            <p:nvPr/>
          </p:nvSpPr>
          <p:spPr>
            <a:xfrm>
              <a:off x="9210401" y="2994105"/>
              <a:ext cx="2082856" cy="8697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~ 19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시간대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7ECCB-CD2A-C967-6D08-CE8386D699B1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0434-4176-415D-F4AD-8AE04A3DFBC1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5CC9-191B-BE2F-8754-C8D251B57478}"/>
              </a:ext>
            </a:extLst>
          </p:cNvPr>
          <p:cNvSpPr txBox="1"/>
          <p:nvPr/>
        </p:nvSpPr>
        <p:spPr>
          <a:xfrm>
            <a:off x="2137317" y="423744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10F35B-D410-6FE5-59E0-21465B1AA30D}"/>
              </a:ext>
            </a:extLst>
          </p:cNvPr>
          <p:cNvGrpSpPr/>
          <p:nvPr/>
        </p:nvGrpSpPr>
        <p:grpSpPr>
          <a:xfrm>
            <a:off x="-64655" y="2221413"/>
            <a:ext cx="3821894" cy="3261946"/>
            <a:chOff x="-75128" y="1840516"/>
            <a:chExt cx="3821894" cy="326194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0E8B637-8796-AEA5-6286-E9C0F416567E}"/>
                </a:ext>
              </a:extLst>
            </p:cNvPr>
            <p:cNvSpPr/>
            <p:nvPr/>
          </p:nvSpPr>
          <p:spPr>
            <a:xfrm>
              <a:off x="204846" y="1840516"/>
              <a:ext cx="3261946" cy="326194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F0D183-E510-CBB7-920B-6374131301CA}"/>
                </a:ext>
              </a:extLst>
            </p:cNvPr>
            <p:cNvSpPr txBox="1"/>
            <p:nvPr/>
          </p:nvSpPr>
          <p:spPr>
            <a:xfrm>
              <a:off x="-75128" y="3244343"/>
              <a:ext cx="3821894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7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6B7C60-7BA7-3610-15A5-A7257799DB15}"/>
              </a:ext>
            </a:extLst>
          </p:cNvPr>
          <p:cNvGrpSpPr/>
          <p:nvPr/>
        </p:nvGrpSpPr>
        <p:grpSpPr>
          <a:xfrm>
            <a:off x="3362962" y="1108876"/>
            <a:ext cx="5487019" cy="5487019"/>
            <a:chOff x="3352489" y="727979"/>
            <a:chExt cx="5487019" cy="548701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B7C59B5-E27E-6614-380A-5DFB70A52DF3}"/>
                </a:ext>
              </a:extLst>
            </p:cNvPr>
            <p:cNvSpPr/>
            <p:nvPr/>
          </p:nvSpPr>
          <p:spPr>
            <a:xfrm>
              <a:off x="3352489" y="727979"/>
              <a:ext cx="5487019" cy="5487019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8DF9F1-F2C7-3B60-5A82-2FE7BF79FD55}"/>
                </a:ext>
              </a:extLst>
            </p:cNvPr>
            <p:cNvSpPr txBox="1"/>
            <p:nvPr/>
          </p:nvSpPr>
          <p:spPr>
            <a:xfrm>
              <a:off x="3571143" y="2786356"/>
              <a:ext cx="5049713" cy="12852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강남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잠실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홍대입구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가산디지털단지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광명사거리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철산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광화문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까치산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화곡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06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ko-KR" altLang="en-US" sz="3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11632" y="923653"/>
            <a:ext cx="173156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99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292258-163F-FF41-60E2-D6B6AA581469}"/>
              </a:ext>
            </a:extLst>
          </p:cNvPr>
          <p:cNvSpPr txBox="1"/>
          <p:nvPr/>
        </p:nvSpPr>
        <p:spPr>
          <a:xfrm>
            <a:off x="953080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669AE-7682-2535-02D2-372B77DDB613}"/>
              </a:ext>
            </a:extLst>
          </p:cNvPr>
          <p:cNvSpPr txBox="1"/>
          <p:nvPr/>
        </p:nvSpPr>
        <p:spPr>
          <a:xfrm>
            <a:off x="1497466" y="42374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C6B93-6F55-0D58-B2FC-1BB368903A4F}"/>
              </a:ext>
            </a:extLst>
          </p:cNvPr>
          <p:cNvSpPr txBox="1"/>
          <p:nvPr/>
        </p:nvSpPr>
        <p:spPr>
          <a:xfrm>
            <a:off x="267629" y="5314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2221182-960B-B6A1-461F-9049C6E32A1B}"/>
              </a:ext>
            </a:extLst>
          </p:cNvPr>
          <p:cNvSpPr/>
          <p:nvPr/>
        </p:nvSpPr>
        <p:spPr>
          <a:xfrm>
            <a:off x="398422" y="1531438"/>
            <a:ext cx="888023" cy="4703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2F56F-9498-A1A7-C282-20DFE0F2A788}"/>
              </a:ext>
            </a:extLst>
          </p:cNvPr>
          <p:cNvSpPr txBox="1"/>
          <p:nvPr/>
        </p:nvSpPr>
        <p:spPr>
          <a:xfrm>
            <a:off x="1286445" y="1562176"/>
            <a:ext cx="4839423" cy="45429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예측지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예측시간대에 인원 배치 활성화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BB812-9453-B914-EB2D-933E5DE45252}"/>
              </a:ext>
            </a:extLst>
          </p:cNvPr>
          <p:cNvSpPr txBox="1"/>
          <p:nvPr/>
        </p:nvSpPr>
        <p:spPr>
          <a:xfrm>
            <a:off x="1429492" y="5494302"/>
            <a:ext cx="17347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인명 피해 방지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09F44A-237E-1521-1575-2EF7E3FC48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92" y="2950694"/>
            <a:ext cx="1734710" cy="17347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3C227-0369-81CC-D9B3-8A900D925E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13" y="2950694"/>
            <a:ext cx="1734710" cy="17347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C71068-3E5F-6577-6A7B-9CAD2C4A8F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34" y="2950694"/>
            <a:ext cx="1734708" cy="1734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DF9500-7128-E4B7-E56A-66A69F6BC9D7}"/>
              </a:ext>
            </a:extLst>
          </p:cNvPr>
          <p:cNvSpPr txBox="1"/>
          <p:nvPr/>
        </p:nvSpPr>
        <p:spPr>
          <a:xfrm>
            <a:off x="5228645" y="5078804"/>
            <a:ext cx="1620563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장애인 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시위 통제 및 보호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E572C-DFE4-55D9-ACE5-520CB0D426BB}"/>
              </a:ext>
            </a:extLst>
          </p:cNvPr>
          <p:cNvSpPr txBox="1"/>
          <p:nvPr/>
        </p:nvSpPr>
        <p:spPr>
          <a:xfrm>
            <a:off x="9087533" y="5286553"/>
            <a:ext cx="199956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성추행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성희롱 등 성범죄 방지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71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4213588" y="2021482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681833" y="2113815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4213588" y="341538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681833" y="350771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4213588" y="4809284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681833" y="481527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EE14786-11D9-D889-F932-27A6F8A8A0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92" y="2950694"/>
            <a:ext cx="1734710" cy="173471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7C23CB-8BBB-69F5-256E-0574410046EB}"/>
              </a:ext>
            </a:extLst>
          </p:cNvPr>
          <p:cNvSpPr txBox="1"/>
          <p:nvPr/>
        </p:nvSpPr>
        <p:spPr>
          <a:xfrm>
            <a:off x="4927726" y="3618959"/>
            <a:ext cx="2276335" cy="451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16B7E-A2DB-099F-AA28-57FFC3AD299C}"/>
              </a:ext>
            </a:extLst>
          </p:cNvPr>
          <p:cNvSpPr txBox="1"/>
          <p:nvPr/>
        </p:nvSpPr>
        <p:spPr>
          <a:xfrm>
            <a:off x="953080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AD959-A87D-DCBD-035B-14F0B46A7249}"/>
              </a:ext>
            </a:extLst>
          </p:cNvPr>
          <p:cNvSpPr txBox="1"/>
          <p:nvPr/>
        </p:nvSpPr>
        <p:spPr>
          <a:xfrm>
            <a:off x="1497466" y="42374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526C4-8643-98CA-E44B-FBAE3B371D57}"/>
              </a:ext>
            </a:extLst>
          </p:cNvPr>
          <p:cNvSpPr txBox="1"/>
          <p:nvPr/>
        </p:nvSpPr>
        <p:spPr>
          <a:xfrm>
            <a:off x="267629" y="5314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7F51A2-3CD6-7FBA-E908-3447603272ED}"/>
              </a:ext>
            </a:extLst>
          </p:cNvPr>
          <p:cNvSpPr/>
          <p:nvPr/>
        </p:nvSpPr>
        <p:spPr>
          <a:xfrm>
            <a:off x="398422" y="1531438"/>
            <a:ext cx="888023" cy="4703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C41F5-9307-3ACC-A489-033F88EAC4E6}"/>
              </a:ext>
            </a:extLst>
          </p:cNvPr>
          <p:cNvSpPr txBox="1"/>
          <p:nvPr/>
        </p:nvSpPr>
        <p:spPr>
          <a:xfrm>
            <a:off x="1286445" y="1562176"/>
            <a:ext cx="5223537" cy="45429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예측지 </a:t>
            </a:r>
            <a:r>
              <a:rPr lang="en-US" altLang="ko-KR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시간대에 공익광고 유치 활성화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93ABC9-6A49-77D8-D046-7E4ED9D5E9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59" y="2950694"/>
            <a:ext cx="1734710" cy="17347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963C76-AD62-5A8A-63F9-AD8D276261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426" y="2950694"/>
            <a:ext cx="1841590" cy="18415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3AA5FA-E662-1BB9-B341-67BC5736042A}"/>
              </a:ext>
            </a:extLst>
          </p:cNvPr>
          <p:cNvSpPr txBox="1"/>
          <p:nvPr/>
        </p:nvSpPr>
        <p:spPr>
          <a:xfrm>
            <a:off x="1090474" y="5286553"/>
            <a:ext cx="241274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이용자들에게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질서 문화 각인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D87461-DD8A-C573-F0AB-68F5417E0628}"/>
              </a:ext>
            </a:extLst>
          </p:cNvPr>
          <p:cNvSpPr txBox="1"/>
          <p:nvPr/>
        </p:nvSpPr>
        <p:spPr>
          <a:xfrm>
            <a:off x="5155763" y="5078804"/>
            <a:ext cx="2148101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외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 문제에 대한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개선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7BFF26-3CFB-0DC2-5174-29D2DF1C974F}"/>
              </a:ext>
            </a:extLst>
          </p:cNvPr>
          <p:cNvSpPr txBox="1"/>
          <p:nvPr/>
        </p:nvSpPr>
        <p:spPr>
          <a:xfrm>
            <a:off x="9083062" y="5286553"/>
            <a:ext cx="226631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행동에 대한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경각심 갖게 </a:t>
            </a:r>
            <a:r>
              <a:rPr lang="ko-KR" altLang="en-US" b="1" dirty="0" err="1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해줌</a:t>
            </a:r>
            <a:endParaRPr lang="en-US" altLang="ko-KR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7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B16B7E-A2DB-099F-AA28-57FFC3AD299C}"/>
              </a:ext>
            </a:extLst>
          </p:cNvPr>
          <p:cNvSpPr txBox="1"/>
          <p:nvPr/>
        </p:nvSpPr>
        <p:spPr>
          <a:xfrm>
            <a:off x="953080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AD959-A87D-DCBD-035B-14F0B46A7249}"/>
              </a:ext>
            </a:extLst>
          </p:cNvPr>
          <p:cNvSpPr txBox="1"/>
          <p:nvPr/>
        </p:nvSpPr>
        <p:spPr>
          <a:xfrm>
            <a:off x="1497466" y="423744"/>
            <a:ext cx="4509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데이터 및 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526C4-8643-98CA-E44B-FBAE3B371D57}"/>
              </a:ext>
            </a:extLst>
          </p:cNvPr>
          <p:cNvSpPr txBox="1"/>
          <p:nvPr/>
        </p:nvSpPr>
        <p:spPr>
          <a:xfrm>
            <a:off x="267629" y="5314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9D4593-864B-1819-76E8-0B3CE856C7CF}"/>
              </a:ext>
            </a:extLst>
          </p:cNvPr>
          <p:cNvGrpSpPr/>
          <p:nvPr/>
        </p:nvGrpSpPr>
        <p:grpSpPr>
          <a:xfrm>
            <a:off x="393186" y="1290763"/>
            <a:ext cx="1796100" cy="454292"/>
            <a:chOff x="393186" y="1290763"/>
            <a:chExt cx="1796100" cy="4542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7F35E5-4559-91B0-AD44-D9AA524CF725}"/>
                </a:ext>
              </a:extLst>
            </p:cNvPr>
            <p:cNvSpPr txBox="1"/>
            <p:nvPr/>
          </p:nvSpPr>
          <p:spPr>
            <a:xfrm>
              <a:off x="700456" y="1290763"/>
              <a:ext cx="1488830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0D0D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데이터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FC64F49E-5940-7135-564B-3F823A1E62A2}"/>
                </a:ext>
              </a:extLst>
            </p:cNvPr>
            <p:cNvSpPr/>
            <p:nvPr/>
          </p:nvSpPr>
          <p:spPr>
            <a:xfrm>
              <a:off x="393186" y="1468855"/>
              <a:ext cx="198363" cy="202223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B3C96AA-D65B-CDC5-BA0B-EAAC0321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5304"/>
              </p:ext>
            </p:extLst>
          </p:nvPr>
        </p:nvGraphicFramePr>
        <p:xfrm>
          <a:off x="393186" y="1868174"/>
          <a:ext cx="11491544" cy="9334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97061">
                  <a:extLst>
                    <a:ext uri="{9D8B030D-6E8A-4147-A177-3AD203B41FA5}">
                      <a16:colId xmlns:a16="http://schemas.microsoft.com/office/drawing/2014/main" val="1593119290"/>
                    </a:ext>
                  </a:extLst>
                </a:gridCol>
                <a:gridCol w="2821597">
                  <a:extLst>
                    <a:ext uri="{9D8B030D-6E8A-4147-A177-3AD203B41FA5}">
                      <a16:colId xmlns:a16="http://schemas.microsoft.com/office/drawing/2014/main" val="2904407376"/>
                    </a:ext>
                  </a:extLst>
                </a:gridCol>
                <a:gridCol w="2872886">
                  <a:extLst>
                    <a:ext uri="{9D8B030D-6E8A-4147-A177-3AD203B41FA5}">
                      <a16:colId xmlns:a16="http://schemas.microsoft.com/office/drawing/2014/main" val="3094849385"/>
                    </a:ext>
                  </a:extLst>
                </a:gridCol>
              </a:tblGrid>
              <a:tr h="294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갱신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년도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883774"/>
                  </a:ext>
                </a:extLst>
              </a:tr>
              <a:tr h="567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서울시 지하철 </a:t>
                      </a:r>
                      <a:r>
                        <a:rPr lang="ko-KR" alt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호선별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역별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시간대별 </a:t>
                      </a:r>
                      <a:r>
                        <a:rPr lang="ko-KR" alt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승하차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인원 정보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2022.11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</a:t>
                      </a:r>
                      <a:r>
                        <a:rPr lang="ko-KR" altLang="en-US" dirty="0" err="1"/>
                        <a:t>열린데이터</a:t>
                      </a:r>
                      <a:r>
                        <a:rPr lang="ko-KR" altLang="en-US" dirty="0"/>
                        <a:t> 광장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927417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A22410-7AD5-DDF1-5428-4DB02ECC517A}"/>
              </a:ext>
            </a:extLst>
          </p:cNvPr>
          <p:cNvGrpSpPr/>
          <p:nvPr/>
        </p:nvGrpSpPr>
        <p:grpSpPr>
          <a:xfrm>
            <a:off x="393186" y="2895003"/>
            <a:ext cx="1796100" cy="454292"/>
            <a:chOff x="393186" y="2895003"/>
            <a:chExt cx="1796100" cy="4542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720BD1-005E-97F1-1FE5-4A1A1B198409}"/>
                </a:ext>
              </a:extLst>
            </p:cNvPr>
            <p:cNvSpPr txBox="1"/>
            <p:nvPr/>
          </p:nvSpPr>
          <p:spPr>
            <a:xfrm>
              <a:off x="700456" y="2895003"/>
              <a:ext cx="1488830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0D0D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툴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30C4DB1A-37F9-EA73-3D82-241DA5DB840B}"/>
                </a:ext>
              </a:extLst>
            </p:cNvPr>
            <p:cNvSpPr/>
            <p:nvPr/>
          </p:nvSpPr>
          <p:spPr>
            <a:xfrm>
              <a:off x="393186" y="3073095"/>
              <a:ext cx="198363" cy="202223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6BEB9D-116D-5770-473E-717FE962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6" y="3696850"/>
            <a:ext cx="2466975" cy="74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458A21-732C-7815-8488-B6AB69D5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50" y="3696850"/>
            <a:ext cx="1848777" cy="741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571DAF6-E387-741E-920E-5E38B22B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73" y="3696850"/>
            <a:ext cx="1874728" cy="741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FFB1B2-960E-6186-AB31-675FA5851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047" y="3696850"/>
            <a:ext cx="2827683" cy="7416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05DAA2-2483-AF91-33F9-D9530D625137}"/>
              </a:ext>
            </a:extLst>
          </p:cNvPr>
          <p:cNvGrpSpPr/>
          <p:nvPr/>
        </p:nvGrpSpPr>
        <p:grpSpPr>
          <a:xfrm>
            <a:off x="393186" y="4727903"/>
            <a:ext cx="1796100" cy="454292"/>
            <a:chOff x="393186" y="4727903"/>
            <a:chExt cx="1796100" cy="4542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F939B8-E271-3B89-D743-EF108106A9CB}"/>
                </a:ext>
              </a:extLst>
            </p:cNvPr>
            <p:cNvSpPr txBox="1"/>
            <p:nvPr/>
          </p:nvSpPr>
          <p:spPr>
            <a:xfrm>
              <a:off x="700456" y="4727903"/>
              <a:ext cx="1488830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0D0D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자료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932683DD-E0B8-C18E-F665-8408F72DE508}"/>
                </a:ext>
              </a:extLst>
            </p:cNvPr>
            <p:cNvSpPr/>
            <p:nvPr/>
          </p:nvSpPr>
          <p:spPr>
            <a:xfrm>
              <a:off x="393186" y="4905995"/>
              <a:ext cx="198363" cy="202223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B5B5912-1FB9-784F-602A-06F234A5DF84}"/>
              </a:ext>
            </a:extLst>
          </p:cNvPr>
          <p:cNvSpPr txBox="1"/>
          <p:nvPr/>
        </p:nvSpPr>
        <p:spPr>
          <a:xfrm>
            <a:off x="591549" y="5286552"/>
            <a:ext cx="10519635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https://www.voakorea.com/a/6811079.html</a:t>
            </a:r>
            <a:endParaRPr lang="en-US" altLang="ko-KR" sz="1200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https://news.mt.co.kr/mtview.php?no=2022110214341316685</a:t>
            </a:r>
            <a:endParaRPr lang="en-US" altLang="ko-KR" sz="1200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https://www.seoul.co.kr/news/newsView.php?id=20221108001006</a:t>
            </a:r>
            <a:endParaRPr lang="en-US" altLang="ko-KR" sz="1200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https://www.gukjenews.com/news/articleView.html?idxno=2599337</a:t>
            </a:r>
            <a:endParaRPr lang="en-US" altLang="ko-KR" sz="1200" b="1" dirty="0">
              <a:solidFill>
                <a:srgbClr val="0D0D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D0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https://www.yna.co.kr/view/AKR20221130172251004?input=1195m</a:t>
            </a:r>
          </a:p>
        </p:txBody>
      </p:sp>
    </p:spTree>
    <p:extLst>
      <p:ext uri="{BB962C8B-B14F-4D97-AF65-F5344CB8AC3E}">
        <p14:creationId xmlns:p14="http://schemas.microsoft.com/office/powerpoint/2010/main" val="2694849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88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3435660" y="3044279"/>
            <a:ext cx="5320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11631" y="923653"/>
            <a:ext cx="173156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99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489411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2137317" y="423744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2AFF1-3FA9-43A9-44E3-AC7DF773C068}"/>
              </a:ext>
            </a:extLst>
          </p:cNvPr>
          <p:cNvSpPr txBox="1"/>
          <p:nvPr/>
        </p:nvSpPr>
        <p:spPr>
          <a:xfrm>
            <a:off x="912790" y="5024410"/>
            <a:ext cx="59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/>
                <a:ea typeface="맑은 고딕" panose="020B0503020000020004" pitchFamily="50" charset="-127"/>
              </a:rPr>
              <a:t>코로나 사태 이후 </a:t>
            </a:r>
            <a:r>
              <a:rPr lang="en-US" altLang="ko-KR" dirty="0">
                <a:latin typeface="나눔스퀘어 Light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나눔스퀘어 Light"/>
                <a:ea typeface="맑은 고딕" panose="020B0503020000020004" pitchFamily="50" charset="-127"/>
              </a:rPr>
              <a:t>년 간 지하철 이용자 수 </a:t>
            </a:r>
            <a:r>
              <a:rPr lang="en-US" altLang="ko-KR" dirty="0">
                <a:latin typeface="나눔스퀘어 Ligh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나눔스퀘어 Light"/>
                <a:ea typeface="맑은 고딕" panose="020B0503020000020004" pitchFamily="50" charset="-127"/>
              </a:rPr>
              <a:t>수도권 기준</a:t>
            </a:r>
            <a:r>
              <a:rPr lang="en-US" altLang="ko-KR" dirty="0">
                <a:latin typeface="나눔스퀘어 Light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E5C920-8F5E-7AE8-423E-8D4D274B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1" y="1519891"/>
            <a:ext cx="4185138" cy="29569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B90687-DA16-59CA-083D-ADBCC8F044B9}"/>
              </a:ext>
            </a:extLst>
          </p:cNvPr>
          <p:cNvSpPr/>
          <p:nvPr/>
        </p:nvSpPr>
        <p:spPr>
          <a:xfrm>
            <a:off x="4617045" y="4132385"/>
            <a:ext cx="394570" cy="42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3AD2402-4709-5CA9-D03C-2FA2FE2AA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55649"/>
              </p:ext>
            </p:extLst>
          </p:nvPr>
        </p:nvGraphicFramePr>
        <p:xfrm>
          <a:off x="6908886" y="1519891"/>
          <a:ext cx="4585207" cy="3056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658092D-8773-C350-77BC-57F04AA7A25D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5011615" y="3048293"/>
            <a:ext cx="1897271" cy="1295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15F5DE-A909-B410-F51E-7A3ED83B118C}"/>
              </a:ext>
            </a:extLst>
          </p:cNvPr>
          <p:cNvSpPr txBox="1"/>
          <p:nvPr/>
        </p:nvSpPr>
        <p:spPr>
          <a:xfrm>
            <a:off x="912790" y="5746240"/>
            <a:ext cx="6982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나눔스퀘어 Light"/>
                <a:ea typeface="맑은 고딕" panose="020B0503020000020004" pitchFamily="50" charset="-127"/>
              </a:rPr>
              <a:t>년 코로나 사태 완화 이후 지하철 이용자 수 </a:t>
            </a:r>
            <a:r>
              <a:rPr lang="en-US" altLang="ko-KR" dirty="0">
                <a:latin typeface="나눔스퀘어 Ligh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나눔스퀘어 Light"/>
                <a:ea typeface="맑은 고딕" panose="020B0503020000020004" pitchFamily="50" charset="-127"/>
              </a:rPr>
              <a:t>수도권 기준</a:t>
            </a:r>
            <a:r>
              <a:rPr lang="en-US" altLang="ko-KR" dirty="0">
                <a:latin typeface="나눔스퀘어 Light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(2022</a:t>
            </a:r>
            <a:r>
              <a:rPr lang="ko-KR" altLang="en-US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월</a:t>
            </a:r>
            <a:r>
              <a:rPr lang="en-US" altLang="ko-KR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 ~ 2022</a:t>
            </a:r>
            <a:r>
              <a:rPr lang="ko-KR" altLang="en-US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월 데이터</a:t>
            </a:r>
            <a:r>
              <a:rPr lang="en-US" altLang="ko-KR" dirty="0">
                <a:solidFill>
                  <a:srgbClr val="FF0000"/>
                </a:solidFill>
                <a:latin typeface="나눔스퀘어 Ligh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34C38-F473-C19E-47F9-1B340B11D061}"/>
              </a:ext>
            </a:extLst>
          </p:cNvPr>
          <p:cNvSpPr txBox="1"/>
          <p:nvPr/>
        </p:nvSpPr>
        <p:spPr>
          <a:xfrm>
            <a:off x="10678668" y="5024410"/>
            <a:ext cx="81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나눔스퀘어 Light"/>
                <a:ea typeface="맑은 고딕" panose="020B0503020000020004" pitchFamily="50" charset="-127"/>
              </a:rPr>
              <a:t>감소</a:t>
            </a:r>
            <a:endParaRPr lang="en-US" altLang="ko-KR" b="1" dirty="0">
              <a:latin typeface="나눔스퀘어 Ligh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700BF-A332-15C2-6064-2B961A2A9D08}"/>
              </a:ext>
            </a:extLst>
          </p:cNvPr>
          <p:cNvSpPr txBox="1"/>
          <p:nvPr/>
        </p:nvSpPr>
        <p:spPr>
          <a:xfrm>
            <a:off x="10213848" y="5884739"/>
            <a:ext cx="128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latin typeface="나눔스퀘어 Light"/>
                <a:ea typeface="맑은 고딕" panose="020B0503020000020004" pitchFamily="50" charset="-127"/>
              </a:rPr>
              <a:t>증가 추이</a:t>
            </a:r>
            <a:endParaRPr lang="en-US" altLang="ko-KR" b="1" dirty="0">
              <a:latin typeface="나눔스퀘어 Light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EE816C-B643-D4D7-3DDC-D5543C13560C}"/>
              </a:ext>
            </a:extLst>
          </p:cNvPr>
          <p:cNvCxnSpPr>
            <a:cxnSpLocks/>
          </p:cNvCxnSpPr>
          <p:nvPr/>
        </p:nvCxnSpPr>
        <p:spPr>
          <a:xfrm>
            <a:off x="912791" y="5468112"/>
            <a:ext cx="1050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C3F5C3-DA93-A83A-4C7E-A34591B79446}"/>
              </a:ext>
            </a:extLst>
          </p:cNvPr>
          <p:cNvCxnSpPr>
            <a:cxnSpLocks/>
          </p:cNvCxnSpPr>
          <p:nvPr/>
        </p:nvCxnSpPr>
        <p:spPr>
          <a:xfrm>
            <a:off x="912791" y="6383427"/>
            <a:ext cx="1050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4912A4-64F4-5B94-03FB-520838A5C683}"/>
              </a:ext>
            </a:extLst>
          </p:cNvPr>
          <p:cNvGrpSpPr/>
          <p:nvPr/>
        </p:nvGrpSpPr>
        <p:grpSpPr>
          <a:xfrm>
            <a:off x="6182680" y="900797"/>
            <a:ext cx="4770418" cy="2545461"/>
            <a:chOff x="6385262" y="3629055"/>
            <a:chExt cx="4770418" cy="254546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46D3B4-170A-ACA5-4EC4-52C935BED558}"/>
                </a:ext>
              </a:extLst>
            </p:cNvPr>
            <p:cNvSpPr/>
            <p:nvPr/>
          </p:nvSpPr>
          <p:spPr>
            <a:xfrm>
              <a:off x="6385262" y="3629055"/>
              <a:ext cx="4770418" cy="2545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D6C8DB5-CA98-8617-C126-BA6BAA96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471" y="3763964"/>
              <a:ext cx="4579999" cy="4624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28D54C2-955B-59B9-B1E4-EE3F2EE94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116" y="4226411"/>
              <a:ext cx="3716292" cy="189520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8840992" y="34290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7396F-5861-DAFA-E5E5-3D446AFA92F1}"/>
              </a:ext>
            </a:extLst>
          </p:cNvPr>
          <p:cNvSpPr txBox="1"/>
          <p:nvPr/>
        </p:nvSpPr>
        <p:spPr>
          <a:xfrm>
            <a:off x="1489411" y="516076"/>
            <a:ext cx="47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5FB05-518B-F2C6-11D6-87D6F050E8D2}"/>
              </a:ext>
            </a:extLst>
          </p:cNvPr>
          <p:cNvSpPr txBox="1"/>
          <p:nvPr/>
        </p:nvSpPr>
        <p:spPr>
          <a:xfrm>
            <a:off x="2137317" y="423744"/>
            <a:ext cx="1909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이슈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974CF-FAB9-F927-6840-AEAF7576084B}"/>
              </a:ext>
            </a:extLst>
          </p:cNvPr>
          <p:cNvSpPr txBox="1"/>
          <p:nvPr/>
        </p:nvSpPr>
        <p:spPr>
          <a:xfrm>
            <a:off x="267629" y="531465"/>
            <a:ext cx="105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기획배경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A9E52D5-58C5-FB4B-CA5D-7CE6DC40113C}"/>
              </a:ext>
            </a:extLst>
          </p:cNvPr>
          <p:cNvGrpSpPr/>
          <p:nvPr/>
        </p:nvGrpSpPr>
        <p:grpSpPr>
          <a:xfrm>
            <a:off x="883098" y="1156944"/>
            <a:ext cx="4952584" cy="3107480"/>
            <a:chOff x="859536" y="1353312"/>
            <a:chExt cx="4480560" cy="281131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9A909EF-3397-81F2-C44D-9A1A27D88151}"/>
                </a:ext>
              </a:extLst>
            </p:cNvPr>
            <p:cNvSpPr/>
            <p:nvPr/>
          </p:nvSpPr>
          <p:spPr>
            <a:xfrm>
              <a:off x="859536" y="1353312"/>
              <a:ext cx="4480560" cy="2811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C911F25-2C8B-C89E-4445-BE7BA632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952" y="1494308"/>
              <a:ext cx="4090607" cy="40624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6E4BB-0075-CCC3-B317-82DC95194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4491" y="2211182"/>
              <a:ext cx="3155529" cy="1869943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2DBA61E-0AC7-D3B7-746D-15C790599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842" y="2849710"/>
            <a:ext cx="3843748" cy="254546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423DD70-8691-DE2F-8B6E-43DF70360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145" y="4364943"/>
            <a:ext cx="3487961" cy="206045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71F99D-94A8-94AB-902C-ABC81CDB628A}"/>
              </a:ext>
            </a:extLst>
          </p:cNvPr>
          <p:cNvGrpSpPr/>
          <p:nvPr/>
        </p:nvGrpSpPr>
        <p:grpSpPr>
          <a:xfrm>
            <a:off x="920177" y="1176977"/>
            <a:ext cx="4952584" cy="3107480"/>
            <a:chOff x="859536" y="1353312"/>
            <a:chExt cx="4480560" cy="28113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4129D8-723D-3972-9997-FA8AF4CC4B48}"/>
                </a:ext>
              </a:extLst>
            </p:cNvPr>
            <p:cNvSpPr/>
            <p:nvPr/>
          </p:nvSpPr>
          <p:spPr>
            <a:xfrm>
              <a:off x="859536" y="1353312"/>
              <a:ext cx="4480560" cy="2811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3AF64E-49F6-68C9-86B5-4C7F39F8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952" y="1494308"/>
              <a:ext cx="4090607" cy="4062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D567DC8-C0F1-682D-929A-F5361C40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4491" y="2211182"/>
              <a:ext cx="3155529" cy="186994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AE838F9-67B8-CD68-0054-371AA5E39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821" y="3602107"/>
            <a:ext cx="4282076" cy="29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7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A818D-453D-E260-346F-F9A0D2183E2D}"/>
              </a:ext>
            </a:extLst>
          </p:cNvPr>
          <p:cNvSpPr txBox="1"/>
          <p:nvPr/>
        </p:nvSpPr>
        <p:spPr>
          <a:xfrm>
            <a:off x="2294805" y="2644170"/>
            <a:ext cx="7602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333 </a:t>
            </a:r>
            <a:r>
              <a:rPr lang="ko-KR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401976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489411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2137317" y="423744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FD341-16DE-E991-BCB0-67BAC3C16BF9}"/>
              </a:ext>
            </a:extLst>
          </p:cNvPr>
          <p:cNvSpPr txBox="1"/>
          <p:nvPr/>
        </p:nvSpPr>
        <p:spPr>
          <a:xfrm>
            <a:off x="627765" y="1362808"/>
            <a:ext cx="861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1A134-9F96-B6BF-EBA7-3DDD671CCE7F}"/>
              </a:ext>
            </a:extLst>
          </p:cNvPr>
          <p:cNvSpPr txBox="1"/>
          <p:nvPr/>
        </p:nvSpPr>
        <p:spPr>
          <a:xfrm>
            <a:off x="627765" y="2607984"/>
            <a:ext cx="861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EC353-C187-75C5-24E9-DB65F624EF38}"/>
              </a:ext>
            </a:extLst>
          </p:cNvPr>
          <p:cNvSpPr txBox="1"/>
          <p:nvPr/>
        </p:nvSpPr>
        <p:spPr>
          <a:xfrm>
            <a:off x="627765" y="3930390"/>
            <a:ext cx="861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BE929-3483-30FB-3BE4-A0CB9E7F4B3C}"/>
              </a:ext>
            </a:extLst>
          </p:cNvPr>
          <p:cNvSpPr txBox="1"/>
          <p:nvPr/>
        </p:nvSpPr>
        <p:spPr>
          <a:xfrm>
            <a:off x="1630088" y="1865278"/>
            <a:ext cx="1026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2022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지하철 이용 건수 가장 많은 상위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호선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D4496-5DBF-4696-CD73-183561C5EBAD}"/>
              </a:ext>
            </a:extLst>
          </p:cNvPr>
          <p:cNvSpPr txBox="1"/>
          <p:nvPr/>
        </p:nvSpPr>
        <p:spPr>
          <a:xfrm>
            <a:off x="1630088" y="3126814"/>
            <a:ext cx="1026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호선 별 지하철 이용 건수 가장 많은 상위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역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1E766-5829-4BFF-28A1-95A0A53FAF1D}"/>
              </a:ext>
            </a:extLst>
          </p:cNvPr>
          <p:cNvSpPr txBox="1"/>
          <p:nvPr/>
        </p:nvSpPr>
        <p:spPr>
          <a:xfrm>
            <a:off x="1630088" y="4399979"/>
            <a:ext cx="1026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역 별 이용 건수 가장 많은 상위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시간대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303F5-4A62-B8DE-5CF7-3E4B5C8B5E71}"/>
              </a:ext>
            </a:extLst>
          </p:cNvPr>
          <p:cNvSpPr txBox="1"/>
          <p:nvPr/>
        </p:nvSpPr>
        <p:spPr>
          <a:xfrm>
            <a:off x="1727617" y="5603157"/>
            <a:ext cx="1026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어느 역에</a:t>
            </a:r>
            <a:r>
              <a:rPr lang="en-US" altLang="ko-KR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어느 시간대에 사람이 가장 많이 몰릴까</a:t>
            </a:r>
            <a:r>
              <a:rPr lang="en-US" altLang="ko-KR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6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0D202-5CAD-81D7-67AF-6073B311B349}"/>
              </a:ext>
            </a:extLst>
          </p:cNvPr>
          <p:cNvSpPr txBox="1"/>
          <p:nvPr/>
        </p:nvSpPr>
        <p:spPr>
          <a:xfrm>
            <a:off x="629230" y="5372325"/>
            <a:ext cx="861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73344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99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E1BF4B-664B-BB33-1797-3492931E0D4B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4AC3F-046D-7A64-DB9A-9264153B4A98}"/>
              </a:ext>
            </a:extLst>
          </p:cNvPr>
          <p:cNvSpPr txBox="1"/>
          <p:nvPr/>
        </p:nvSpPr>
        <p:spPr>
          <a:xfrm>
            <a:off x="1597613" y="516076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E5903-5FBA-3F6F-0BD4-1826A9FC7B0F}"/>
              </a:ext>
            </a:extLst>
          </p:cNvPr>
          <p:cNvSpPr txBox="1"/>
          <p:nvPr/>
        </p:nvSpPr>
        <p:spPr>
          <a:xfrm>
            <a:off x="267629" y="531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BC8F9-02F5-8135-9627-7D95754C9E95}"/>
              </a:ext>
            </a:extLst>
          </p:cNvPr>
          <p:cNvSpPr txBox="1"/>
          <p:nvPr/>
        </p:nvSpPr>
        <p:spPr>
          <a:xfrm>
            <a:off x="2137317" y="423744"/>
            <a:ext cx="134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순서도</a:t>
            </a:r>
          </a:p>
        </p:txBody>
      </p:sp>
      <p:sp>
        <p:nvSpPr>
          <p:cNvPr id="6" name="갈매기형 수장 5">
            <a:extLst>
              <a:ext uri="{FF2B5EF4-FFF2-40B4-BE49-F238E27FC236}">
                <a16:creationId xmlns:a16="http://schemas.microsoft.com/office/drawing/2014/main" id="{155C2737-C572-A1CE-4142-EC689FC4D944}"/>
              </a:ext>
            </a:extLst>
          </p:cNvPr>
          <p:cNvSpPr/>
          <p:nvPr/>
        </p:nvSpPr>
        <p:spPr>
          <a:xfrm>
            <a:off x="7743824" y="3040685"/>
            <a:ext cx="3933825" cy="1399868"/>
          </a:xfrm>
          <a:prstGeom prst="chevron">
            <a:avLst/>
          </a:prstGeom>
          <a:solidFill>
            <a:srgbClr val="002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7" name="갈매기형 수장 4">
            <a:extLst>
              <a:ext uri="{FF2B5EF4-FFF2-40B4-BE49-F238E27FC236}">
                <a16:creationId xmlns:a16="http://schemas.microsoft.com/office/drawing/2014/main" id="{FE6D702A-9904-4871-5E10-B9B4D918ABC8}"/>
              </a:ext>
            </a:extLst>
          </p:cNvPr>
          <p:cNvSpPr/>
          <p:nvPr/>
        </p:nvSpPr>
        <p:spPr>
          <a:xfrm>
            <a:off x="4129087" y="3040685"/>
            <a:ext cx="3933825" cy="139986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74D9DEA6-677E-FBD1-B8CD-90717D855CBD}"/>
              </a:ext>
            </a:extLst>
          </p:cNvPr>
          <p:cNvSpPr/>
          <p:nvPr/>
        </p:nvSpPr>
        <p:spPr>
          <a:xfrm>
            <a:off x="514350" y="3040685"/>
            <a:ext cx="3933825" cy="139986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8264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1034</Words>
  <Application>Microsoft Office PowerPoint</Application>
  <PresentationFormat>와이드스크린</PresentationFormat>
  <Paragraphs>224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Pretendard</vt:lpstr>
      <vt:lpstr>Pretendard ExtraBold</vt:lpstr>
      <vt:lpstr>나눔고딕</vt:lpstr>
      <vt:lpstr>나눔고딕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이상엽</cp:lastModifiedBy>
  <cp:revision>40</cp:revision>
  <dcterms:created xsi:type="dcterms:W3CDTF">2022-07-11T04:17:28Z</dcterms:created>
  <dcterms:modified xsi:type="dcterms:W3CDTF">2022-12-19T15:26:17Z</dcterms:modified>
</cp:coreProperties>
</file>